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3" r:id="rId6"/>
    <p:sldId id="260" r:id="rId7"/>
    <p:sldId id="265" r:id="rId8"/>
    <p:sldId id="267" r:id="rId9"/>
    <p:sldId id="268" r:id="rId10"/>
    <p:sldId id="269" r:id="rId11"/>
    <p:sldId id="274" r:id="rId12"/>
    <p:sldId id="264" r:id="rId13"/>
    <p:sldId id="261" r:id="rId14"/>
    <p:sldId id="275" r:id="rId15"/>
    <p:sldId id="273" r:id="rId16"/>
    <p:sldId id="276" r:id="rId17"/>
    <p:sldId id="270" r:id="rId18"/>
    <p:sldId id="271" r:id="rId19"/>
    <p:sldId id="272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一、基础简价" id="{78D9A8F2-BD9E-1642-A030-7FDBE30E631C}">
          <p14:sldIdLst>
            <p14:sldId id="256"/>
            <p14:sldId id="257"/>
            <p14:sldId id="258"/>
            <p14:sldId id="259"/>
          </p14:sldIdLst>
        </p14:section>
        <p14:section name="二、核心容器" id="{37401704-FEC4-B949-B8F8-4DC251EF6801}">
          <p14:sldIdLst>
            <p14:sldId id="263"/>
            <p14:sldId id="260"/>
            <p14:sldId id="265"/>
            <p14:sldId id="267"/>
            <p14:sldId id="268"/>
            <p14:sldId id="269"/>
            <p14:sldId id="274"/>
          </p14:sldIdLst>
        </p14:section>
        <p14:section name="三、扩展应用" id="{8CAE8ED5-8958-1447-85AD-66C224B896D1}">
          <p14:sldIdLst>
            <p14:sldId id="264"/>
            <p14:sldId id="261"/>
            <p14:sldId id="275"/>
            <p14:sldId id="273"/>
            <p14:sldId id="276"/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450463362@qq.com" initials="4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020"/>
    <p:restoredTop sz="86421"/>
  </p:normalViewPr>
  <p:slideViewPr>
    <p:cSldViewPr snapToGrid="0" snapToObjects="1">
      <p:cViewPr>
        <p:scale>
          <a:sx n="100" d="100"/>
          <a:sy n="100" d="100"/>
        </p:scale>
        <p:origin x="144" y="-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commentAuthors" Target="commentAuthors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8E597-AD0F-DA48-9762-5105543BDC73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BCDA5B-6750-E34E-8D74-2902669F625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CDA5B-6750-E34E-8D74-2902669F625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7355D-33E6-934C-AC81-89F12A5DD6CE}" type="datetimeFigureOut">
              <a:rPr kumimoji="1" lang="zh-CN" altLang="en-US" smtClean="0"/>
              <a:t>19/7/23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768345"/>
          </a:xfrm>
        </p:spPr>
        <p:txBody>
          <a:bodyPr>
            <a:normAutofit/>
          </a:bodyPr>
          <a:lstStyle/>
          <a:p>
            <a:r>
              <a:rPr kumimoji="1" lang="en-US" altLang="zh-CN" sz="4400" dirty="0" smtClean="0"/>
              <a:t>Spring</a:t>
            </a:r>
            <a:r>
              <a:rPr kumimoji="1" lang="zh-CN" altLang="en-US" sz="4400" dirty="0" smtClean="0"/>
              <a:t>核心源码与应用扩展</a:t>
            </a:r>
            <a:endParaRPr kumimoji="1" lang="zh-CN" altLang="en-US" sz="44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626600" cy="1562100"/>
          </a:xfrm>
        </p:spPr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kumimoji="1" lang="zh-CN" altLang="en-US" sz="2800" dirty="0" smtClean="0"/>
              <a:t>内容</a:t>
            </a:r>
            <a:r>
              <a:rPr kumimoji="1" lang="en-US" altLang="zh-CN" sz="2800" dirty="0" smtClean="0"/>
              <a:t>:</a:t>
            </a:r>
            <a:r>
              <a:rPr kumimoji="1" lang="zh-CN" altLang="en-US" sz="2800" dirty="0" smtClean="0"/>
              <a:t>核源码分析与如何进行定制化扩展</a:t>
            </a:r>
            <a:endParaRPr kumimoji="1" lang="en-US" altLang="zh-CN" sz="2800" dirty="0" smtClean="0"/>
          </a:p>
          <a:p>
            <a:pPr marL="514350" indent="-514350" algn="l">
              <a:buFont typeface="+mj-lt"/>
              <a:buAutoNum type="arabicPeriod"/>
            </a:pPr>
            <a:r>
              <a:rPr kumimoji="1" lang="zh-CN" altLang="en-US" sz="2800" dirty="0" smtClean="0"/>
              <a:t>适合人群</a:t>
            </a:r>
            <a:r>
              <a:rPr kumimoji="1" lang="en-US" altLang="zh-CN" sz="2800" dirty="0" smtClean="0"/>
              <a:t>:</a:t>
            </a:r>
            <a:r>
              <a:rPr kumimoji="1" lang="zh-CN" altLang="en-US" sz="2800" dirty="0" smtClean="0"/>
              <a:t>有一定</a:t>
            </a:r>
            <a:r>
              <a:rPr kumimoji="1" lang="en-US" altLang="zh-CN" sz="2800" dirty="0" smtClean="0"/>
              <a:t>java</a:t>
            </a:r>
            <a:r>
              <a:rPr kumimoji="1" lang="zh-CN" altLang="en-US" sz="2800" dirty="0" smtClean="0"/>
              <a:t>基础，主要面向中高级</a:t>
            </a:r>
            <a:r>
              <a:rPr kumimoji="1" lang="en-US" altLang="zh-CN" sz="2800" dirty="0" smtClean="0"/>
              <a:t>java</a:t>
            </a:r>
            <a:r>
              <a:rPr kumimoji="1" lang="zh-CN" altLang="en-US" sz="2800" dirty="0" smtClean="0"/>
              <a:t>程序员</a:t>
            </a:r>
            <a:endParaRPr kumimoji="1"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6000"/>
                <a:shade val="100000"/>
                <a:hueMod val="270000"/>
                <a:satMod val="200000"/>
                <a:lumMod val="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87638"/>
            <a:ext cx="8610600" cy="588224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 smtClean="0"/>
              <a:t>Java bean </a:t>
            </a:r>
            <a:r>
              <a:rPr kumimoji="1" lang="zh-CN" altLang="en-US" dirty="0" smtClean="0"/>
              <a:t>创建过程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0" y="782270"/>
            <a:ext cx="2825646" cy="369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Java bean</a:t>
            </a:r>
            <a:r>
              <a:rPr kumimoji="1" lang="zh-CN" altLang="en-US" dirty="0" smtClean="0"/>
              <a:t> 创建的过程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127634" y="1151599"/>
            <a:ext cx="4480165" cy="3429001"/>
          </a:xfrm>
          <a:prstGeom prst="rect">
            <a:avLst/>
          </a:prstGeom>
          <a:solidFill>
            <a:schemeClr val="accent6">
              <a:alpha val="16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如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依赖</a:t>
            </a:r>
            <a:r>
              <a:rPr kumimoji="1" lang="en-US" altLang="zh-CN" dirty="0" smtClean="0"/>
              <a:t>B,B</a:t>
            </a:r>
            <a:r>
              <a:rPr kumimoji="1" lang="zh-CN" altLang="en-US" dirty="0" smtClean="0"/>
              <a:t>依赖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，那么创建过程是这样子</a:t>
            </a:r>
            <a:r>
              <a:rPr kumimoji="1" lang="en-US" altLang="zh-CN" dirty="0" smtClean="0"/>
              <a:t>:</a:t>
            </a:r>
          </a:p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当创建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首先标记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正在创建，接着创建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实例后发现需要注入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属性值</a:t>
            </a:r>
            <a:r>
              <a:rPr kumimoji="1" lang="en-US" altLang="zh-CN" dirty="0" smtClean="0"/>
              <a:t>;</a:t>
            </a:r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那么注入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值前得先创建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实例，但在创建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实例后又发现需求注入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属性值到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上；</a:t>
            </a:r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这时得先把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实例创建完才注入；同样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属性注入完成后返回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并注入到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里，这时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就算创建完成了</a:t>
            </a:r>
            <a:r>
              <a:rPr kumimoji="1" lang="en-US" altLang="zh-CN" dirty="0" smtClean="0"/>
              <a:t>;</a:t>
            </a:r>
          </a:p>
          <a:p>
            <a:r>
              <a:rPr kumimoji="1" lang="en-US" altLang="zh-CN" dirty="0" smtClean="0"/>
              <a:t>4.</a:t>
            </a:r>
            <a:r>
              <a:rPr kumimoji="1" lang="zh-CN" altLang="en-US" dirty="0" smtClean="0"/>
              <a:t>最终被加到容器里</a:t>
            </a:r>
            <a:r>
              <a:rPr kumimoji="1" lang="en-US" altLang="zh-CN" dirty="0" smtClean="0"/>
              <a:t>.</a:t>
            </a:r>
          </a:p>
          <a:p>
            <a:r>
              <a:rPr kumimoji="1" lang="zh-CN" altLang="en-US" u="sng" dirty="0" smtClean="0"/>
              <a:t>再如</a:t>
            </a:r>
            <a:r>
              <a:rPr kumimoji="1" lang="en-US" altLang="zh-CN" u="sng" dirty="0" smtClean="0"/>
              <a:t>A</a:t>
            </a:r>
            <a:r>
              <a:rPr kumimoji="1" lang="zh-CN" altLang="en-US" u="sng" dirty="0" smtClean="0"/>
              <a:t>依赖</a:t>
            </a:r>
            <a:r>
              <a:rPr kumimoji="1" lang="en-US" altLang="zh-CN" u="sng" dirty="0" smtClean="0"/>
              <a:t>B</a:t>
            </a:r>
            <a:r>
              <a:rPr kumimoji="1" lang="zh-CN" altLang="en-US" u="sng" dirty="0" smtClean="0"/>
              <a:t>，</a:t>
            </a:r>
            <a:r>
              <a:rPr kumimoji="1" lang="en-US" altLang="zh-CN" u="sng" dirty="0" smtClean="0"/>
              <a:t>B</a:t>
            </a:r>
            <a:r>
              <a:rPr kumimoji="1" lang="zh-CN" altLang="en-US" u="sng" dirty="0" smtClean="0"/>
              <a:t>又依赖</a:t>
            </a:r>
            <a:r>
              <a:rPr kumimoji="1" lang="en-US" altLang="zh-CN" u="sng" dirty="0" smtClean="0"/>
              <a:t>C</a:t>
            </a:r>
            <a:r>
              <a:rPr kumimoji="1" lang="zh-CN" altLang="en-US" u="sng" dirty="0" smtClean="0"/>
              <a:t>，</a:t>
            </a:r>
            <a:r>
              <a:rPr kumimoji="1" lang="en-US" altLang="zh-CN" u="sng" dirty="0" smtClean="0"/>
              <a:t>C</a:t>
            </a:r>
            <a:r>
              <a:rPr kumimoji="1" lang="zh-CN" altLang="en-US" u="sng" dirty="0" smtClean="0"/>
              <a:t>又依赖</a:t>
            </a:r>
            <a:r>
              <a:rPr kumimoji="1" lang="en-US" altLang="zh-CN" u="sng" dirty="0" smtClean="0"/>
              <a:t>A</a:t>
            </a:r>
            <a:r>
              <a:rPr kumimoji="1" lang="zh-CN" altLang="en-US" u="sng" dirty="0" smtClean="0"/>
              <a:t>将产生循环依赖问题</a:t>
            </a:r>
            <a:endParaRPr kumimoji="1" lang="en-US" altLang="zh-CN" u="sng" dirty="0"/>
          </a:p>
        </p:txBody>
      </p:sp>
      <p:sp>
        <p:nvSpPr>
          <p:cNvPr id="6" name="文本框 5"/>
          <p:cNvSpPr txBox="1"/>
          <p:nvPr/>
        </p:nvSpPr>
        <p:spPr>
          <a:xfrm>
            <a:off x="7110700" y="4707601"/>
            <a:ext cx="4497099" cy="2031325"/>
          </a:xfrm>
          <a:prstGeom prst="rect">
            <a:avLst/>
          </a:prstGeom>
          <a:solidFill>
            <a:schemeClr val="accent6">
              <a:alpha val="16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特殊扩展接口</a:t>
            </a:r>
            <a:r>
              <a:rPr kumimoji="1" lang="en-US" altLang="zh-CN" dirty="0" smtClean="0"/>
              <a:t>:</a:t>
            </a:r>
          </a:p>
          <a:p>
            <a:r>
              <a:rPr kumimoji="1" lang="zh-CN" altLang="en-US" dirty="0" smtClean="0"/>
              <a:t>从时序图可以清楚的看到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BeanPostProcessor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FactoryBean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InitializingBean</a:t>
            </a:r>
            <a:endParaRPr kumimoji="1" lang="en-US" altLang="zh-CN" dirty="0" smtClean="0"/>
          </a:p>
          <a:p>
            <a:r>
              <a:rPr kumimoji="1" lang="zh-CN" altLang="en-US" dirty="0" smtClean="0"/>
              <a:t>这些扩展接口是怎么被调用的，后面一节就是根据这个在进行扩展的</a:t>
            </a:r>
            <a:endParaRPr kumimoji="1" lang="en-US" altLang="zh-CN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1599"/>
            <a:ext cx="6943725" cy="570640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6000"/>
                <a:shade val="100000"/>
                <a:hueMod val="270000"/>
                <a:satMod val="200000"/>
                <a:lumMod val="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117" y="228601"/>
            <a:ext cx="8890000" cy="612497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sz="3600" dirty="0" smtClean="0"/>
              <a:t> </a:t>
            </a:r>
            <a:r>
              <a:rPr kumimoji="1" lang="zh-CN" altLang="en-US" sz="3600" smtClean="0"/>
              <a:t>多个</a:t>
            </a:r>
            <a:r>
              <a:rPr kumimoji="1" lang="en-US" altLang="zh-CN" sz="3600" smtClean="0"/>
              <a:t>BeanProcessor</a:t>
            </a:r>
            <a:r>
              <a:rPr kumimoji="1" lang="zh-CN" altLang="en-US" sz="3600" dirty="0" smtClean="0"/>
              <a:t>处理过程 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58" y="981242"/>
            <a:ext cx="10058400" cy="508712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685800" y="0"/>
            <a:ext cx="8610600" cy="480227"/>
          </a:xfrm>
        </p:spPr>
        <p:txBody>
          <a:bodyPr>
            <a:normAutofit fontScale="90000"/>
          </a:bodyPr>
          <a:lstStyle/>
          <a:p>
            <a:pPr algn="l"/>
            <a:r>
              <a:rPr kumimoji="1" lang="zh-CN" altLang="en-US" dirty="0" smtClean="0"/>
              <a:t>核心容器扩展接口</a:t>
            </a:r>
            <a:endParaRPr kumimoji="1"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>
          <a:xfrm>
            <a:off x="685800" y="1701800"/>
            <a:ext cx="10820400" cy="5054600"/>
          </a:xfrm>
          <a:solidFill>
            <a:schemeClr val="accent6">
              <a:alpha val="18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/>
              <a:t>1.NamespaceHandler</a:t>
            </a:r>
          </a:p>
          <a:p>
            <a:pPr marL="0" indent="0">
              <a:buNone/>
            </a:pPr>
            <a:r>
              <a:rPr lang="zh-CN" altLang="en-US" sz="2000" dirty="0" smtClean="0"/>
              <a:t>命名空间处理器，主要自定</a:t>
            </a:r>
            <a:r>
              <a:rPr lang="en-US" altLang="zh-CN" sz="2000" dirty="0" smtClean="0"/>
              <a:t>spring</a:t>
            </a:r>
            <a:r>
              <a:rPr lang="zh-CN" altLang="en-US" sz="2000" dirty="0" smtClean="0"/>
              <a:t>标签</a:t>
            </a:r>
            <a:endParaRPr lang="en-US" altLang="zh-CN" sz="2000" dirty="0" smtClean="0"/>
          </a:p>
          <a:p>
            <a:pPr marL="0" indent="0">
              <a:buNone/>
            </a:pPr>
            <a:r>
              <a:rPr lang="en-US" altLang="zh-CN" dirty="0" smtClean="0"/>
              <a:t>2.BeanPostProcessor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sz="2000" dirty="0"/>
              <a:t>该接口也是非常，常用作对注入实例一层或多层代理，如果有多个接口实现该接口，那么</a:t>
            </a:r>
            <a:r>
              <a:rPr lang="en-US" altLang="zh-CN" sz="2000" dirty="0"/>
              <a:t>spring</a:t>
            </a:r>
            <a:r>
              <a:rPr lang="zh-CN" altLang="en-US" sz="2000" dirty="0"/>
              <a:t>容器在创建某个</a:t>
            </a:r>
            <a:r>
              <a:rPr lang="en-US" altLang="zh-CN" sz="2000" dirty="0"/>
              <a:t>bean</a:t>
            </a:r>
            <a:r>
              <a:rPr lang="zh-CN" altLang="en-US" sz="2000" dirty="0"/>
              <a:t> 的前或后都会遍历这个实现；某个</a:t>
            </a:r>
            <a:r>
              <a:rPr lang="en-US" altLang="zh-CN" sz="2000" dirty="0" err="1"/>
              <a:t>BeanPostProcessor</a:t>
            </a:r>
            <a:r>
              <a:rPr lang="zh-CN" altLang="en-US" sz="2000" dirty="0"/>
              <a:t>就像流水线上某个处理节点，当前节点处理传送给下一个节点处理，直到最后的处理节点</a:t>
            </a:r>
            <a:r>
              <a:rPr lang="en-US" altLang="zh-CN" sz="2000" dirty="0"/>
              <a:t>:</a:t>
            </a:r>
            <a:r>
              <a:rPr lang="zh-CN" altLang="en-US" sz="2000" dirty="0"/>
              <a:t>如</a:t>
            </a:r>
            <a:r>
              <a:rPr lang="en-US" altLang="zh-CN" sz="2000" dirty="0" err="1"/>
              <a:t>aop,spring-transation</a:t>
            </a:r>
            <a:r>
              <a:rPr lang="zh-CN" altLang="en-US" sz="2000" dirty="0"/>
              <a:t>的实现就是基于该接口实现</a:t>
            </a:r>
            <a:r>
              <a:rPr lang="zh-CN" altLang="en-US" sz="2000" dirty="0" smtClean="0"/>
              <a:t>的</a:t>
            </a:r>
            <a:endParaRPr lang="en-US" altLang="zh-CN" sz="2000" dirty="0" smtClean="0"/>
          </a:p>
          <a:p>
            <a:pPr marL="0" indent="0">
              <a:buNone/>
            </a:pPr>
            <a:r>
              <a:rPr lang="en-US" altLang="zh-CN" dirty="0"/>
              <a:t>3</a:t>
            </a:r>
            <a:r>
              <a:rPr lang="en-US" altLang="zh-CN" dirty="0" smtClean="0"/>
              <a:t>.FactoryBean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sz="2000" dirty="0" smtClean="0"/>
              <a:t>任何类实现该接口的</a:t>
            </a:r>
            <a:r>
              <a:rPr lang="en-US" altLang="zh-CN" sz="2000" dirty="0" err="1" smtClean="0"/>
              <a:t>getObject</a:t>
            </a:r>
            <a:r>
              <a:rPr lang="zh-CN" altLang="en-US" sz="2000" dirty="0" smtClean="0"/>
              <a:t>方法可以返回任何指定类型的</a:t>
            </a:r>
            <a:r>
              <a:rPr lang="en-US" altLang="zh-CN" sz="2000" dirty="0" smtClean="0"/>
              <a:t>java</a:t>
            </a:r>
            <a:r>
              <a:rPr lang="zh-CN" altLang="en-US" sz="2000" dirty="0" smtClean="0"/>
              <a:t>对象，并注入的</a:t>
            </a:r>
            <a:r>
              <a:rPr lang="en-US" altLang="zh-CN" sz="2000" dirty="0" smtClean="0"/>
              <a:t>spring</a:t>
            </a:r>
            <a:r>
              <a:rPr lang="zh-CN" altLang="en-US" sz="2000" dirty="0" smtClean="0"/>
              <a:t>容器里；如</a:t>
            </a:r>
            <a:r>
              <a:rPr lang="en-US" altLang="zh-CN" sz="2000" dirty="0" err="1" smtClean="0"/>
              <a:t>mybatis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dao</a:t>
            </a:r>
            <a:r>
              <a:rPr lang="zh-CN" altLang="en-US" sz="2000" dirty="0" smtClean="0"/>
              <a:t>接口，</a:t>
            </a:r>
            <a:r>
              <a:rPr lang="en-US" altLang="zh-CN" sz="2000" dirty="0" err="1" smtClean="0"/>
              <a:t>dubbo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provider</a:t>
            </a:r>
            <a:r>
              <a:rPr lang="zh-CN" altLang="en-US" sz="2000" dirty="0" smtClean="0"/>
              <a:t>接口的注入都是利用该接口去实现的</a:t>
            </a:r>
            <a:endParaRPr lang="en-US" altLang="zh-CN" sz="2000" dirty="0" smtClean="0"/>
          </a:p>
          <a:p>
            <a:pPr marL="0" indent="0">
              <a:buNone/>
            </a:pPr>
            <a:r>
              <a:rPr lang="en-US" altLang="zh-CN" dirty="0" smtClean="0"/>
              <a:t>4.InitializingBean</a:t>
            </a:r>
          </a:p>
          <a:p>
            <a:pPr marL="0" indent="0">
              <a:buNone/>
            </a:pPr>
            <a:r>
              <a:rPr kumimoji="1" lang="zh-CN" altLang="en-US" sz="2000" dirty="0" smtClean="0"/>
              <a:t>作用于</a:t>
            </a:r>
            <a:r>
              <a:rPr kumimoji="1" lang="en-US" altLang="zh-CN" sz="2000" dirty="0" smtClean="0"/>
              <a:t>bean</a:t>
            </a:r>
            <a:r>
              <a:rPr kumimoji="1" lang="zh-CN" altLang="en-US" sz="2000" dirty="0" smtClean="0"/>
              <a:t>实例化完成后做一些初始化动作</a:t>
            </a:r>
            <a:endParaRPr kumimoji="1" lang="zh-CN" altLang="en-US" sz="2000" dirty="0"/>
          </a:p>
        </p:txBody>
      </p:sp>
      <p:sp>
        <p:nvSpPr>
          <p:cNvPr id="9" name="文本框 8"/>
          <p:cNvSpPr txBox="1"/>
          <p:nvPr/>
        </p:nvSpPr>
        <p:spPr>
          <a:xfrm>
            <a:off x="685800" y="703762"/>
            <a:ext cx="8051800" cy="646331"/>
          </a:xfrm>
          <a:prstGeom prst="rect">
            <a:avLst/>
          </a:prstGeom>
          <a:solidFill>
            <a:schemeClr val="accent6">
              <a:alpha val="47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spring</a:t>
            </a:r>
            <a:r>
              <a:rPr kumimoji="1" lang="zh-CN" altLang="en-US" dirty="0" smtClean="0"/>
              <a:t>的弹性生态都得益于下面这些接口的设计，如</a:t>
            </a:r>
            <a:r>
              <a:rPr kumimoji="1" lang="en-US" altLang="zh-CN" dirty="0" err="1" smtClean="0"/>
              <a:t>aop,spring-transation,mybatis</a:t>
            </a:r>
            <a:r>
              <a:rPr kumimoji="1" lang="zh-CN" altLang="en-US" dirty="0" smtClean="0"/>
              <a:t>等等都是基于这些接口；下面所接口都会有实例讲解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117" y="228601"/>
            <a:ext cx="8890000" cy="612497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sz="3600" dirty="0" smtClean="0"/>
              <a:t> </a:t>
            </a:r>
            <a:r>
              <a:rPr kumimoji="1" lang="zh-CN" altLang="en-US" sz="3600" dirty="0" smtClean="0"/>
              <a:t>扩展接口小实践 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2667" y="1172064"/>
            <a:ext cx="8978900" cy="1477328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手动创建</a:t>
            </a:r>
            <a:r>
              <a:rPr kumimoji="1" lang="en-US" altLang="zh-CN" dirty="0" err="1" smtClean="0"/>
              <a:t>BeanDefinition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并注册到</a:t>
            </a:r>
            <a:r>
              <a:rPr kumimoji="1" lang="en-US" altLang="zh-CN" dirty="0" smtClean="0"/>
              <a:t>factory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lang="en-US" altLang="zh-CN" i="1" dirty="0"/>
              <a:t> </a:t>
            </a:r>
            <a:r>
              <a:rPr lang="zh-CN" altLang="en-US" dirty="0" smtClean="0"/>
              <a:t>手动</a:t>
            </a:r>
            <a:r>
              <a:rPr lang="zh-CN" altLang="en-US" dirty="0"/>
              <a:t>添加</a:t>
            </a:r>
            <a:r>
              <a:rPr lang="en-US" altLang="zh-CN" dirty="0" err="1" smtClean="0"/>
              <a:t>BeanPostProcessor</a:t>
            </a:r>
            <a:r>
              <a:rPr lang="zh-CN" altLang="en-US" dirty="0" smtClean="0"/>
              <a:t>，对目标增强处理</a:t>
            </a:r>
            <a:endParaRPr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3.</a:t>
            </a:r>
            <a:r>
              <a:rPr lang="zh-CN" altLang="en-US" i="1" dirty="0"/>
              <a:t> </a:t>
            </a:r>
            <a:r>
              <a:rPr lang="zh-CN" altLang="en-US" dirty="0" smtClean="0"/>
              <a:t>自</a:t>
            </a:r>
            <a:r>
              <a:rPr lang="zh-CN" altLang="en-US" dirty="0"/>
              <a:t>定义注解，扫描被标记类并生成 </a:t>
            </a:r>
            <a:r>
              <a:rPr lang="en-US" altLang="zh-CN" dirty="0" err="1"/>
              <a:t>beanDefinition</a:t>
            </a:r>
            <a:r>
              <a:rPr lang="en-US" altLang="zh-CN" dirty="0"/>
              <a:t> </a:t>
            </a:r>
            <a:r>
              <a:rPr lang="zh-CN" altLang="en-US" dirty="0"/>
              <a:t>并把依赖注入</a:t>
            </a:r>
            <a:endParaRPr kumimoji="1" lang="en-US" altLang="zh-CN" dirty="0" smtClean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117" y="228601"/>
            <a:ext cx="8890000" cy="943461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sz="3600" dirty="0" smtClean="0"/>
              <a:t> </a:t>
            </a:r>
            <a:r>
              <a:rPr kumimoji="1" lang="zh-CN" altLang="en-US" sz="3600" dirty="0" smtClean="0"/>
              <a:t>扩展实践</a:t>
            </a:r>
            <a:r>
              <a:rPr kumimoji="1" lang="en-US" altLang="zh-CN" sz="3600" dirty="0" smtClean="0"/>
              <a:t>-</a:t>
            </a:r>
            <a:r>
              <a:rPr kumimoji="1" lang="en-US" altLang="zh-CN" sz="3600" dirty="0" err="1" smtClean="0"/>
              <a:t>rocketmq</a:t>
            </a:r>
            <a:r>
              <a:rPr kumimoji="1" lang="en-US" altLang="zh-CN" sz="3600" dirty="0" smtClean="0"/>
              <a:t>-</a:t>
            </a:r>
            <a:r>
              <a:rPr kumimoji="1" lang="zh-CN" altLang="en-US" sz="3600" dirty="0" smtClean="0"/>
              <a:t>声明式发布订阅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2667" y="1172063"/>
            <a:ext cx="9104482" cy="923330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主要实现功能</a:t>
            </a:r>
            <a:r>
              <a:rPr kumimoji="1" lang="en-US" altLang="zh-CN" dirty="0" smtClean="0"/>
              <a:t>:</a:t>
            </a:r>
          </a:p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消息发布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创建接口，发布主题以注解形式定义，消息体内容能方法参数体现</a:t>
            </a:r>
            <a:r>
              <a:rPr kumimoji="1" lang="en-US" altLang="zh-CN" dirty="0" smtClean="0"/>
              <a:t>;</a:t>
            </a:r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消息订阅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创建订阅方法，打上主题标签，应用启动时自动扫描主题，并订阅</a:t>
            </a:r>
            <a:endParaRPr kumimoji="1" lang="en-US" altLang="zh-CN" dirty="0" smtClean="0"/>
          </a:p>
        </p:txBody>
      </p:sp>
      <p:sp>
        <p:nvSpPr>
          <p:cNvPr id="4" name="文本框 3"/>
          <p:cNvSpPr txBox="1"/>
          <p:nvPr/>
        </p:nvSpPr>
        <p:spPr>
          <a:xfrm>
            <a:off x="107117" y="2967569"/>
            <a:ext cx="9060032" cy="2585323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主要依赖</a:t>
            </a:r>
            <a:r>
              <a:rPr kumimoji="1" lang="en-US" altLang="zh-CN" dirty="0" smtClean="0"/>
              <a:t>:</a:t>
            </a:r>
          </a:p>
          <a:p>
            <a:r>
              <a:rPr kumimoji="1" lang="zh-CN" altLang="en-US" dirty="0" smtClean="0"/>
              <a:t>       该实战依赖</a:t>
            </a:r>
            <a:r>
              <a:rPr kumimoji="1" lang="en-US" altLang="zh-CN" dirty="0" smtClean="0"/>
              <a:t>spring-boot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rocketmq</a:t>
            </a:r>
            <a:r>
              <a:rPr kumimoji="1" lang="zh-CN" altLang="en-US" dirty="0" smtClean="0"/>
              <a:t>客户端</a:t>
            </a:r>
            <a:endParaRPr kumimoji="1" lang="en-US" altLang="zh-CN" dirty="0" smtClean="0"/>
          </a:p>
          <a:p>
            <a:r>
              <a:rPr kumimoji="1" lang="zh-CN" altLang="en-US" dirty="0"/>
              <a:t>主要</a:t>
            </a:r>
            <a:r>
              <a:rPr kumimoji="1" lang="zh-CN" altLang="en-US" dirty="0" smtClean="0"/>
              <a:t>实现步骤</a:t>
            </a:r>
            <a:r>
              <a:rPr kumimoji="1" lang="en-US" altLang="zh-CN" dirty="0" smtClean="0"/>
              <a:t>:</a:t>
            </a:r>
          </a:p>
          <a:p>
            <a:r>
              <a:rPr kumimoji="1" lang="zh-CN" altLang="en-US" dirty="0" smtClean="0"/>
              <a:t>      </a:t>
            </a:r>
            <a:r>
              <a:rPr kumimoji="1" lang="en-US" altLang="zh-CN" dirty="0" smtClean="0"/>
              <a:t>1.</a:t>
            </a:r>
            <a:r>
              <a:rPr lang="en-US" altLang="zh-CN" dirty="0" smtClean="0"/>
              <a:t> </a:t>
            </a:r>
            <a:r>
              <a:rPr lang="zh-CN" altLang="en-US" smtClean="0"/>
              <a:t>定义生产者</a:t>
            </a:r>
            <a:r>
              <a:rPr lang="zh-CN" altLang="en-US" dirty="0"/>
              <a:t>、</a:t>
            </a:r>
            <a:r>
              <a:rPr lang="zh-CN" altLang="en-US" dirty="0" smtClean="0"/>
              <a:t>消费者、主题注解</a:t>
            </a:r>
            <a:endParaRPr kumimoji="1" lang="en-US" altLang="zh-CN" dirty="0" smtClean="0"/>
          </a:p>
          <a:p>
            <a:r>
              <a:rPr kumimoji="1" lang="zh-CN" altLang="en-US" dirty="0" smtClean="0"/>
              <a:t>      </a:t>
            </a:r>
            <a:r>
              <a:rPr kumimoji="1" lang="en-US" altLang="zh-CN" dirty="0" smtClean="0"/>
              <a:t>2.</a:t>
            </a:r>
            <a:r>
              <a:rPr lang="zh-CN" altLang="en-US" dirty="0" smtClean="0"/>
              <a:t> 扫描生者接口，并生成对应的</a:t>
            </a:r>
            <a:r>
              <a:rPr lang="en-US" altLang="zh-CN" dirty="0" err="1" smtClean="0"/>
              <a:t>BeanDefinition</a:t>
            </a:r>
            <a:r>
              <a:rPr lang="en-US" altLang="zh-CN" dirty="0" smtClean="0"/>
              <a:t> </a:t>
            </a:r>
            <a:r>
              <a:rPr lang="zh-CN" altLang="en-US" dirty="0" smtClean="0"/>
              <a:t>且注册到</a:t>
            </a:r>
            <a:r>
              <a:rPr lang="en-US" altLang="zh-CN" dirty="0" err="1" smtClean="0"/>
              <a:t>Beanfactory</a:t>
            </a:r>
            <a:endParaRPr lang="en-US" altLang="zh-CN" dirty="0" smtClean="0"/>
          </a:p>
          <a:p>
            <a:r>
              <a:rPr kumimoji="1" lang="zh-CN" altLang="en-US" dirty="0" smtClean="0"/>
              <a:t>      </a:t>
            </a:r>
            <a:r>
              <a:rPr kumimoji="1" lang="en-US" altLang="zh-CN" dirty="0" smtClean="0"/>
              <a:t>3.</a:t>
            </a:r>
            <a:r>
              <a:rPr lang="zh-CN" altLang="en-US" dirty="0" smtClean="0"/>
              <a:t> 扫描消费者类，解释出所被订阅的主题</a:t>
            </a:r>
            <a:endParaRPr lang="en-US" altLang="zh-CN" dirty="0" smtClean="0"/>
          </a:p>
          <a:p>
            <a:r>
              <a:rPr kumimoji="1" lang="zh-CN" altLang="en-US" dirty="0" smtClean="0"/>
              <a:t>      </a:t>
            </a:r>
            <a:r>
              <a:rPr kumimoji="1" lang="en-US" altLang="zh-CN" dirty="0" smtClean="0"/>
              <a:t>4.</a:t>
            </a:r>
            <a:r>
              <a:rPr kumimoji="1" lang="zh-CN" altLang="en-US" dirty="0" smtClean="0"/>
              <a:t>配置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rocketmq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客户自动启用</a:t>
            </a:r>
            <a:endParaRPr kumimoji="1" lang="en-US" altLang="zh-CN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5.</a:t>
            </a:r>
            <a:r>
              <a:rPr kumimoji="1" lang="zh-CN" altLang="en-US" dirty="0" smtClean="0"/>
              <a:t>生产者消息发布过程</a:t>
            </a:r>
            <a:endParaRPr kumimoji="1" lang="en-US" altLang="zh-CN" dirty="0" smtClean="0"/>
          </a:p>
          <a:p>
            <a:r>
              <a:rPr kumimoji="1" lang="zh-CN" altLang="en-US" dirty="0"/>
              <a:t> </a:t>
            </a:r>
            <a:r>
              <a:rPr kumimoji="1" lang="zh-CN" altLang="en-US" dirty="0" smtClean="0"/>
              <a:t>     </a:t>
            </a:r>
            <a:r>
              <a:rPr kumimoji="1" lang="en-US" altLang="zh-CN" dirty="0" smtClean="0"/>
              <a:t>6.</a:t>
            </a:r>
            <a:r>
              <a:rPr kumimoji="1" lang="zh-CN" altLang="en-US" dirty="0" smtClean="0"/>
              <a:t>消费者接收消息处理过程</a:t>
            </a:r>
            <a:endParaRPr kumimoji="1" lang="en-US" altLang="zh-CN" dirty="0" smtClean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219457"/>
            <a:ext cx="8610600" cy="777239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 smtClean="0"/>
              <a:t> </a:t>
            </a:r>
            <a:r>
              <a:rPr kumimoji="1" lang="zh-CN" altLang="en-US" dirty="0" smtClean="0"/>
              <a:t>自定义标签 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6400" y="996696"/>
            <a:ext cx="10820400" cy="1146556"/>
          </a:xfrm>
          <a:solidFill>
            <a:schemeClr val="accent6">
              <a:alpha val="28000"/>
            </a:schemeClr>
          </a:solidFill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spring</a:t>
            </a:r>
            <a:r>
              <a:rPr kumimoji="1" lang="zh-CN" altLang="en-US" dirty="0" smtClean="0"/>
              <a:t>标签主要分为两种，一种是容器自带解释的默认标签，另外一种是用户自定议标签，也就是容器提供给用户一些开放性接口，供用户自由定义自身所需的标签，下面是自定义标签的主要步骤</a:t>
            </a:r>
            <a:r>
              <a:rPr kumimoji="1" lang="en-US" altLang="zh-CN" dirty="0" smtClean="0"/>
              <a:t>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17500" y="2551158"/>
            <a:ext cx="8978900" cy="2862322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标签元素定义规范</a:t>
            </a:r>
            <a:r>
              <a:rPr kumimoji="1" lang="en-US" altLang="zh-CN" dirty="0" smtClean="0"/>
              <a:t>: </a:t>
            </a:r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resource/META-INF</a:t>
            </a:r>
            <a:r>
              <a:rPr kumimoji="1" lang="zh-CN" altLang="en-US" dirty="0" smtClean="0"/>
              <a:t>下创建</a:t>
            </a:r>
            <a:r>
              <a:rPr kumimoji="1" lang="en-US" altLang="zh-CN" dirty="0" err="1" smtClean="0"/>
              <a:t>xsd</a:t>
            </a:r>
            <a:r>
              <a:rPr kumimoji="1" lang="zh-CN" altLang="en-US" dirty="0" smtClean="0"/>
              <a:t>文件，并指定</a:t>
            </a:r>
            <a:r>
              <a:rPr kumimoji="1" lang="en-US" altLang="zh-CN" dirty="0" err="1" smtClean="0"/>
              <a:t>targetNameSpace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及定义所需标签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指向</a:t>
            </a:r>
            <a:r>
              <a:rPr kumimoji="1" lang="en-US" altLang="zh-CN" dirty="0" err="1" smtClean="0"/>
              <a:t>xsd</a:t>
            </a:r>
            <a:r>
              <a:rPr kumimoji="1" lang="zh-CN" altLang="en-US" dirty="0" smtClean="0"/>
              <a:t>文件位置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resource/META-INF/Resource bundle ’spring’ </a:t>
            </a:r>
            <a:r>
              <a:rPr kumimoji="1" lang="zh-CN" altLang="en-US" dirty="0" smtClean="0"/>
              <a:t>下创建</a:t>
            </a:r>
            <a:r>
              <a:rPr kumimoji="1" lang="en-US" altLang="zh-CN" dirty="0" smtClean="0"/>
              <a:t>spring-schemas</a:t>
            </a:r>
            <a:r>
              <a:rPr kumimoji="1" lang="zh-CN" altLang="en-US" dirty="0" smtClean="0"/>
              <a:t>文件，并配置</a:t>
            </a:r>
            <a:r>
              <a:rPr kumimoji="1" lang="en-US" altLang="zh-CN" dirty="0" err="1" smtClean="0"/>
              <a:t>targetNamespace</a:t>
            </a:r>
            <a:r>
              <a:rPr kumimoji="1" lang="zh-CN" altLang="en-US" dirty="0" smtClean="0"/>
              <a:t>映射上面定义的</a:t>
            </a:r>
            <a:r>
              <a:rPr kumimoji="1" lang="en-US" altLang="zh-CN" dirty="0" err="1" smtClean="0"/>
              <a:t>xsd</a:t>
            </a:r>
            <a:r>
              <a:rPr kumimoji="1" lang="zh-CN" altLang="en-US" dirty="0" smtClean="0"/>
              <a:t>位置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3.</a:t>
            </a:r>
            <a:r>
              <a:rPr kumimoji="1" lang="zh-CN" altLang="en-US" dirty="0"/>
              <a:t>创建自定义的</a:t>
            </a:r>
            <a:r>
              <a:rPr kumimoji="1" lang="en-US" altLang="zh-CN" dirty="0" err="1"/>
              <a:t>NamespaceHandler</a:t>
            </a:r>
            <a:r>
              <a:rPr kumimoji="1" lang="zh-CN" altLang="en-US" dirty="0"/>
              <a:t>类，实现自定义的标签</a:t>
            </a:r>
            <a:r>
              <a:rPr kumimoji="1" lang="zh-CN" altLang="en-US" dirty="0" smtClean="0"/>
              <a:t>解释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/>
              <a:t>4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映射</a:t>
            </a:r>
            <a:r>
              <a:rPr kumimoji="1" lang="en-US" altLang="zh-CN" dirty="0" err="1" smtClean="0"/>
              <a:t>NamespaceHandler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创建</a:t>
            </a:r>
            <a:r>
              <a:rPr kumimoji="1" lang="en-US" altLang="zh-CN" dirty="0" err="1" smtClean="0"/>
              <a:t>spring.handlers</a:t>
            </a:r>
            <a:r>
              <a:rPr kumimoji="1" lang="zh-CN" altLang="en-US" dirty="0" smtClean="0"/>
              <a:t>文件，通过</a:t>
            </a:r>
            <a:r>
              <a:rPr kumimoji="1" lang="en-US" altLang="zh-CN" dirty="0" smtClean="0"/>
              <a:t>namespace</a:t>
            </a:r>
            <a:r>
              <a:rPr kumimoji="1" lang="zh-CN" altLang="en-US" dirty="0" smtClean="0"/>
              <a:t>映射对应的</a:t>
            </a:r>
            <a:r>
              <a:rPr kumimoji="1" lang="en-US" altLang="zh-CN" dirty="0" err="1" smtClean="0"/>
              <a:t>NamespaceHandler</a:t>
            </a:r>
            <a:r>
              <a:rPr kumimoji="1" lang="en-US" altLang="zh-CN" dirty="0" smtClean="0"/>
              <a:t>;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219457"/>
            <a:ext cx="8610600" cy="777239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 smtClean="0"/>
              <a:t>Spring </a:t>
            </a:r>
            <a:r>
              <a:rPr kumimoji="1" lang="en-US" altLang="zh-CN" dirty="0" err="1" smtClean="0"/>
              <a:t>Mybatis</a:t>
            </a:r>
            <a:r>
              <a:rPr kumimoji="1" lang="zh-CN" altLang="en-US" dirty="0" smtClean="0"/>
              <a:t> 多数据源设计 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7500" y="996695"/>
            <a:ext cx="10909300" cy="2868913"/>
          </a:xfrm>
          <a:solidFill>
            <a:schemeClr val="accent6">
              <a:alpha val="28000"/>
            </a:schemeClr>
          </a:solidFill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dirty="0" smtClean="0"/>
              <a:t>功能要求</a:t>
            </a:r>
            <a:r>
              <a:rPr kumimoji="1" lang="en-US" altLang="zh-CN" dirty="0" smtClean="0"/>
              <a:t>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可配置一主多从，或多主多从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添加，更新，或删除走主库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读默认走从库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4.</a:t>
            </a:r>
            <a:r>
              <a:rPr kumimoji="1" lang="zh-CN" altLang="en-US" dirty="0" smtClean="0"/>
              <a:t>有事务情况下，所有操作走主库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5.</a:t>
            </a:r>
            <a:r>
              <a:rPr kumimoji="1" lang="zh-CN" altLang="en-US" dirty="0" smtClean="0"/>
              <a:t>可手动指定走从库还是主库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6.</a:t>
            </a:r>
            <a:r>
              <a:rPr kumimoji="1" lang="zh-CN" altLang="en-US" dirty="0" smtClean="0"/>
              <a:t>强制走主库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17500" y="4784294"/>
            <a:ext cx="10909300" cy="1600438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/>
              <a:t>1. a.</a:t>
            </a:r>
            <a:r>
              <a:rPr kumimoji="1" lang="zh-CN" altLang="en-US" sz="2000" dirty="0" smtClean="0"/>
              <a:t>数据源分类</a:t>
            </a:r>
            <a:r>
              <a:rPr kumimoji="1" lang="en-US" altLang="zh-CN" sz="2000" dirty="0" smtClean="0"/>
              <a:t>:</a:t>
            </a:r>
            <a:r>
              <a:rPr kumimoji="1" lang="zh-CN" altLang="en-US" sz="2000" dirty="0" smtClean="0"/>
              <a:t>主库、从库标识</a:t>
            </a:r>
            <a:r>
              <a:rPr kumimoji="1" lang="en-US" altLang="zh-CN" sz="2000" dirty="0" smtClean="0"/>
              <a:t>,; </a:t>
            </a:r>
            <a:r>
              <a:rPr kumimoji="1" lang="zh-CN" altLang="en-US" sz="2000" dirty="0" smtClean="0"/>
              <a:t>某个数据源的标识，如给每个数据源加一个唯一的</a:t>
            </a:r>
            <a:r>
              <a:rPr kumimoji="1" lang="en-US" altLang="zh-CN" sz="2000" dirty="0" smtClean="0"/>
              <a:t>ID;</a:t>
            </a:r>
            <a:r>
              <a:rPr kumimoji="1" lang="zh-CN" altLang="en-US" sz="2000" dirty="0" smtClean="0"/>
              <a:t>默认数据源</a:t>
            </a:r>
            <a:endParaRPr kumimoji="1" lang="en-US" altLang="zh-CN" sz="2000" dirty="0" smtClean="0"/>
          </a:p>
          <a:p>
            <a:r>
              <a:rPr kumimoji="1" lang="en-US" altLang="zh-CN" sz="2000" dirty="0" smtClean="0"/>
              <a:t>2</a:t>
            </a:r>
            <a:r>
              <a:rPr kumimoji="1" lang="en-US" altLang="zh-CN" sz="2000" dirty="0"/>
              <a:t>.</a:t>
            </a:r>
            <a:r>
              <a:rPr kumimoji="1" lang="zh-CN" altLang="en-US" sz="2000" dirty="0" smtClean="0"/>
              <a:t> 数据源路由</a:t>
            </a:r>
            <a:r>
              <a:rPr kumimoji="1" lang="en-US" altLang="zh-CN" sz="2000" dirty="0" smtClean="0"/>
              <a:t>: </a:t>
            </a:r>
            <a:r>
              <a:rPr kumimoji="1" lang="zh-CN" altLang="en-US" sz="2000" dirty="0" smtClean="0"/>
              <a:t>据是否指定数据源</a:t>
            </a:r>
            <a:r>
              <a:rPr kumimoji="1" lang="en-US" altLang="zh-CN" sz="2000" dirty="0" smtClean="0"/>
              <a:t>ID</a:t>
            </a:r>
            <a:r>
              <a:rPr kumimoji="1" lang="zh-CN" altLang="en-US" sz="2000" dirty="0" smtClean="0"/>
              <a:t>、操作类型，制定路由策略</a:t>
            </a:r>
            <a:endParaRPr kumimoji="1" lang="en-US" altLang="zh-CN" sz="2000" dirty="0" smtClean="0"/>
          </a:p>
          <a:p>
            <a:r>
              <a:rPr kumimoji="1" lang="en-US" altLang="zh-CN" sz="2000" dirty="0" smtClean="0"/>
              <a:t>3.</a:t>
            </a:r>
            <a:r>
              <a:rPr kumimoji="1" lang="zh-CN" altLang="en-US" sz="2000" dirty="0"/>
              <a:t> </a:t>
            </a:r>
            <a:r>
              <a:rPr kumimoji="1" lang="zh-CN" altLang="en-US" sz="2000" dirty="0" smtClean="0"/>
              <a:t>数据源路由起始位置</a:t>
            </a:r>
            <a:r>
              <a:rPr kumimoji="1" lang="en-US" altLang="zh-CN" sz="2000" dirty="0" smtClean="0"/>
              <a:t>:</a:t>
            </a:r>
            <a:r>
              <a:rPr kumimoji="1" lang="zh-CN" altLang="en-US" sz="2000" dirty="0" smtClean="0"/>
              <a:t>服务层，或</a:t>
            </a:r>
            <a:r>
              <a:rPr kumimoji="1" lang="en-US" altLang="zh-CN" sz="2000" dirty="0" err="1" smtClean="0"/>
              <a:t>dao</a:t>
            </a:r>
            <a:r>
              <a:rPr kumimoji="1" lang="zh-CN" altLang="en-US" sz="2000" dirty="0" smtClean="0"/>
              <a:t>层都可以控制数据源路由</a:t>
            </a:r>
            <a:endParaRPr kumimoji="1" lang="en-US" altLang="zh-CN" sz="2000" dirty="0" smtClean="0"/>
          </a:p>
          <a:p>
            <a:endParaRPr kumimoji="1" lang="en-US" altLang="zh-CN" dirty="0" smtClean="0"/>
          </a:p>
        </p:txBody>
      </p:sp>
      <p:sp>
        <p:nvSpPr>
          <p:cNvPr id="5" name="文本框 4"/>
          <p:cNvSpPr txBox="1"/>
          <p:nvPr/>
        </p:nvSpPr>
        <p:spPr>
          <a:xfrm>
            <a:off x="317500" y="4324950"/>
            <a:ext cx="1768475" cy="369332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设计分析</a:t>
            </a:r>
            <a:endParaRPr kumimoji="1" lang="en-US" altLang="zh-CN" dirty="0" smtClean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62723"/>
            <a:ext cx="8610600" cy="531027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 smtClean="0"/>
              <a:t> </a:t>
            </a:r>
            <a:r>
              <a:rPr kumimoji="1" lang="zh-CN" altLang="en-US" dirty="0" smtClean="0"/>
              <a:t>数据源路由分析流程图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2298"/>
            <a:ext cx="12192000" cy="365880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4200" y="0"/>
            <a:ext cx="8610600" cy="939800"/>
          </a:xfrm>
        </p:spPr>
        <p:txBody>
          <a:bodyPr>
            <a:normAutofit/>
          </a:bodyPr>
          <a:lstStyle/>
          <a:p>
            <a:pPr algn="l"/>
            <a:r>
              <a:rPr kumimoji="1" lang="zh-CN" altLang="en-US" dirty="0" smtClean="0"/>
              <a:t>多数据源实现步骤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84200" y="1384300"/>
            <a:ext cx="1467068" cy="400110"/>
          </a:xfrm>
          <a:prstGeom prst="rect">
            <a:avLst/>
          </a:prstGeom>
          <a:solidFill>
            <a:schemeClr val="accent6">
              <a:alpha val="19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/>
              <a:t>所需知识点</a:t>
            </a:r>
            <a:endParaRPr kumimoji="1" lang="zh-CN" altLang="en-US" sz="2000" dirty="0"/>
          </a:p>
        </p:txBody>
      </p:sp>
      <p:sp>
        <p:nvSpPr>
          <p:cNvPr id="6" name="文本框 5"/>
          <p:cNvSpPr txBox="1"/>
          <p:nvPr/>
        </p:nvSpPr>
        <p:spPr>
          <a:xfrm>
            <a:off x="584200" y="1880632"/>
            <a:ext cx="6515100" cy="1292662"/>
          </a:xfrm>
          <a:prstGeom prst="rect">
            <a:avLst/>
          </a:prstGeom>
          <a:solidFill>
            <a:schemeClr val="accent6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/>
              <a:t>1.Spring </a:t>
            </a:r>
            <a:r>
              <a:rPr kumimoji="1" lang="zh-CN" altLang="en-US" sz="2000" dirty="0" smtClean="0"/>
              <a:t>容器 </a:t>
            </a:r>
            <a:r>
              <a:rPr kumimoji="1" lang="en-US" altLang="zh-CN" sz="2000" dirty="0" smtClean="0"/>
              <a:t>bean </a:t>
            </a:r>
            <a:r>
              <a:rPr kumimoji="1" lang="zh-CN" altLang="en-US" sz="2000" dirty="0" smtClean="0"/>
              <a:t>的管理</a:t>
            </a:r>
            <a:endParaRPr kumimoji="1" lang="en-US" altLang="zh-CN" sz="2000" dirty="0" smtClean="0"/>
          </a:p>
          <a:p>
            <a:r>
              <a:rPr kumimoji="1" lang="en-US" altLang="zh-CN" sz="2000" dirty="0" smtClean="0"/>
              <a:t>2.Spring </a:t>
            </a:r>
            <a:r>
              <a:rPr kumimoji="1" lang="en-US" altLang="zh-CN" sz="2000" dirty="0" err="1" smtClean="0"/>
              <a:t>aop</a:t>
            </a:r>
            <a:r>
              <a:rPr kumimoji="1" lang="en-US" altLang="zh-CN" sz="2000" dirty="0" smtClean="0"/>
              <a:t> </a:t>
            </a:r>
          </a:p>
          <a:p>
            <a:r>
              <a:rPr kumimoji="1" lang="en-US" altLang="zh-CN" sz="2000" dirty="0"/>
              <a:t>3</a:t>
            </a:r>
            <a:r>
              <a:rPr kumimoji="1" lang="en-US" altLang="zh-CN" sz="2000" dirty="0" smtClean="0"/>
              <a:t>.Spring </a:t>
            </a:r>
            <a:r>
              <a:rPr kumimoji="1" lang="zh-CN" altLang="en-US" sz="2000" dirty="0" smtClean="0"/>
              <a:t>事务管理</a:t>
            </a:r>
            <a:endParaRPr kumimoji="1" lang="en-US" altLang="zh-CN" sz="2000" dirty="0" smtClean="0"/>
          </a:p>
          <a:p>
            <a:r>
              <a:rPr kumimoji="1" lang="en-US" altLang="zh-CN" dirty="0" smtClean="0"/>
              <a:t>4.mybatis</a:t>
            </a:r>
            <a:r>
              <a:rPr kumimoji="1" lang="zh-CN" altLang="en-US" dirty="0" smtClean="0"/>
              <a:t>原理</a:t>
            </a:r>
            <a:endParaRPr kumimoji="1" lang="en-US" altLang="zh-CN" dirty="0"/>
          </a:p>
        </p:txBody>
      </p:sp>
      <p:sp>
        <p:nvSpPr>
          <p:cNvPr id="7" name="文本框 6"/>
          <p:cNvSpPr txBox="1"/>
          <p:nvPr/>
        </p:nvSpPr>
        <p:spPr>
          <a:xfrm>
            <a:off x="584200" y="3577292"/>
            <a:ext cx="697627" cy="400110"/>
          </a:xfrm>
          <a:prstGeom prst="rect">
            <a:avLst/>
          </a:prstGeom>
          <a:solidFill>
            <a:schemeClr val="accent6">
              <a:alpha val="19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/>
              <a:t>步骤</a:t>
            </a:r>
            <a:endParaRPr kumimoji="1" lang="zh-CN" altLang="en-US" sz="2000" dirty="0"/>
          </a:p>
        </p:txBody>
      </p:sp>
      <p:sp>
        <p:nvSpPr>
          <p:cNvPr id="8" name="文本框 7"/>
          <p:cNvSpPr txBox="1"/>
          <p:nvPr/>
        </p:nvSpPr>
        <p:spPr>
          <a:xfrm>
            <a:off x="584200" y="4069516"/>
            <a:ext cx="6515100" cy="1600438"/>
          </a:xfrm>
          <a:prstGeom prst="rect">
            <a:avLst/>
          </a:prstGeom>
          <a:solidFill>
            <a:schemeClr val="accent6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/>
              <a:t>1.</a:t>
            </a:r>
            <a:r>
              <a:rPr kumimoji="1" lang="zh-CN" altLang="en-US" sz="2000" dirty="0" smtClean="0"/>
              <a:t>读取数据</a:t>
            </a:r>
            <a:r>
              <a:rPr kumimoji="1" lang="zh-CN" altLang="en-US" sz="2000" dirty="0" smtClean="0"/>
              <a:t>配置</a:t>
            </a:r>
            <a:r>
              <a:rPr kumimoji="1" lang="en-US" altLang="zh-CN" sz="2000" dirty="0" smtClean="0"/>
              <a:t>,</a:t>
            </a:r>
            <a:r>
              <a:rPr kumimoji="1" lang="zh-CN" altLang="en-US" sz="2000" dirty="0" smtClean="0"/>
              <a:t>创建数据源</a:t>
            </a:r>
            <a:endParaRPr kumimoji="1" lang="en-US" altLang="zh-CN" sz="2000" dirty="0" smtClean="0"/>
          </a:p>
          <a:p>
            <a:r>
              <a:rPr kumimoji="1" lang="en-US" altLang="zh-CN" sz="2000" dirty="0"/>
              <a:t>2</a:t>
            </a:r>
            <a:r>
              <a:rPr kumimoji="1" lang="en-US" altLang="zh-CN" sz="2000" dirty="0" smtClean="0"/>
              <a:t>.</a:t>
            </a:r>
            <a:r>
              <a:rPr kumimoji="1" lang="zh-CN" altLang="en-US" sz="2000" dirty="0" smtClean="0"/>
              <a:t>注入</a:t>
            </a:r>
            <a:r>
              <a:rPr kumimoji="1" lang="en-US" altLang="zh-CN" sz="2000" dirty="0" smtClean="0"/>
              <a:t>service</a:t>
            </a:r>
            <a:r>
              <a:rPr kumimoji="1" lang="zh-CN" altLang="en-US" sz="2000" dirty="0" smtClean="0"/>
              <a:t>层、事务、</a:t>
            </a:r>
            <a:r>
              <a:rPr kumimoji="1" lang="en-US" altLang="zh-CN" sz="2000" dirty="0" err="1" smtClean="0"/>
              <a:t>mybatis</a:t>
            </a:r>
            <a:r>
              <a:rPr kumimoji="1" lang="zh-CN" altLang="en-US" sz="2000" dirty="0" smtClean="0"/>
              <a:t> 拦截器</a:t>
            </a:r>
            <a:endParaRPr kumimoji="1" lang="en-US" altLang="zh-CN" sz="2000" dirty="0" smtClean="0"/>
          </a:p>
          <a:p>
            <a:r>
              <a:rPr kumimoji="1" lang="en-US" altLang="zh-CN" sz="2000" dirty="0"/>
              <a:t>3</a:t>
            </a:r>
            <a:r>
              <a:rPr kumimoji="1" lang="en-US" altLang="zh-CN" sz="2000" dirty="0" smtClean="0"/>
              <a:t>.</a:t>
            </a:r>
            <a:r>
              <a:rPr kumimoji="1" lang="zh-CN" altLang="en-US" sz="2000" dirty="0" smtClean="0"/>
              <a:t>初始化数据源</a:t>
            </a:r>
            <a:r>
              <a:rPr kumimoji="1" lang="en-US" altLang="zh-CN" sz="2000" dirty="0" smtClean="0"/>
              <a:t>,</a:t>
            </a:r>
            <a:r>
              <a:rPr kumimoji="1" lang="zh-CN" altLang="en-US" sz="2000" dirty="0" smtClean="0"/>
              <a:t>注册</a:t>
            </a:r>
            <a:r>
              <a:rPr kumimoji="1" lang="zh-CN" altLang="en-US" sz="2000" dirty="0"/>
              <a:t>事务</a:t>
            </a:r>
            <a:r>
              <a:rPr kumimoji="1" lang="zh-CN" altLang="en-US" sz="2000" dirty="0" smtClean="0"/>
              <a:t>管理器</a:t>
            </a:r>
            <a:endParaRPr kumimoji="1" lang="en-US" altLang="zh-CN" sz="2000" dirty="0" smtClean="0"/>
          </a:p>
          <a:p>
            <a:r>
              <a:rPr kumimoji="1" lang="en-US" altLang="zh-CN" sz="2000" dirty="0" smtClean="0"/>
              <a:t>4</a:t>
            </a:r>
            <a:r>
              <a:rPr kumimoji="1" lang="en-US" altLang="zh-CN" sz="2000" dirty="0" smtClean="0"/>
              <a:t>.</a:t>
            </a:r>
            <a:r>
              <a:rPr kumimoji="1" lang="zh-CN" altLang="en-US" sz="2000" dirty="0" smtClean="0"/>
              <a:t>扫描</a:t>
            </a:r>
            <a:r>
              <a:rPr kumimoji="1" lang="en-US" altLang="zh-CN" sz="2000" dirty="0" smtClean="0"/>
              <a:t>service</a:t>
            </a:r>
            <a:r>
              <a:rPr kumimoji="1" lang="zh-CN" altLang="en-US" sz="2000" dirty="0" smtClean="0"/>
              <a:t>及</a:t>
            </a:r>
            <a:r>
              <a:rPr kumimoji="1" lang="en-US" altLang="zh-CN" sz="2000" dirty="0" err="1" smtClean="0"/>
              <a:t>mapperStatement</a:t>
            </a:r>
            <a:r>
              <a:rPr kumimoji="1" lang="zh-CN" altLang="en-US" sz="2000" dirty="0" smtClean="0"/>
              <a:t>绑定的数据源</a:t>
            </a:r>
            <a:endParaRPr kumimoji="1" lang="en-US" altLang="zh-CN" sz="2000" dirty="0"/>
          </a:p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4200" y="0"/>
            <a:ext cx="9423400" cy="939800"/>
          </a:xfrm>
        </p:spPr>
        <p:txBody>
          <a:bodyPr>
            <a:normAutofit/>
          </a:bodyPr>
          <a:lstStyle/>
          <a:p>
            <a:pPr algn="l"/>
            <a:r>
              <a:rPr lang="en-US" altLang="zh-CN" dirty="0" err="1" smtClean="0"/>
              <a:t>InitializingBean</a:t>
            </a:r>
            <a:r>
              <a:rPr lang="zh-CN" altLang="en-US" dirty="0" smtClean="0"/>
              <a:t>应用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270000"/>
            <a:ext cx="10820400" cy="4948685"/>
          </a:xfrm>
        </p:spPr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780702"/>
            <a:ext cx="8610600" cy="1293028"/>
          </a:xfrm>
        </p:spPr>
        <p:txBody>
          <a:bodyPr>
            <a:normAutofit/>
          </a:bodyPr>
          <a:lstStyle/>
          <a:p>
            <a:pPr algn="l"/>
            <a:r>
              <a:rPr kumimoji="1" lang="zh-CN" altLang="en-US" sz="4400" dirty="0" smtClean="0"/>
              <a:t>目标</a:t>
            </a:r>
            <a:endParaRPr kumimoji="1" lang="zh-CN" altLang="en-US" sz="44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85800" y="2194561"/>
            <a:ext cx="10820400" cy="1534478"/>
          </a:xfrm>
        </p:spPr>
        <p:txBody>
          <a:bodyPr/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kumimoji="1" lang="zh-CN" altLang="en-US" sz="3200" dirty="0" smtClean="0"/>
              <a:t>熟悉</a:t>
            </a:r>
            <a:r>
              <a:rPr kumimoji="1" lang="en-US" altLang="zh-CN" sz="3200" dirty="0" smtClean="0"/>
              <a:t>spring </a:t>
            </a:r>
            <a:r>
              <a:rPr kumimoji="1" lang="en-US" altLang="zh-CN" sz="3200" dirty="0" err="1" smtClean="0"/>
              <a:t>framwork</a:t>
            </a:r>
            <a:r>
              <a:rPr kumimoji="1" lang="zh-CN" altLang="en-US" sz="3200" dirty="0" smtClean="0"/>
              <a:t>核心源码原理</a:t>
            </a:r>
            <a:endParaRPr kumimoji="1" lang="en-US" altLang="zh-CN" sz="3200" dirty="0" smtClean="0"/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kumimoji="1" lang="zh-CN" altLang="en-US" sz="3200" dirty="0" smtClean="0"/>
              <a:t>可基本</a:t>
            </a:r>
            <a:r>
              <a:rPr kumimoji="1" lang="en-US" altLang="zh-CN" sz="3200" dirty="0" smtClean="0"/>
              <a:t>spring</a:t>
            </a:r>
            <a:r>
              <a:rPr kumimoji="1" lang="zh-CN" altLang="en-US" sz="3200" dirty="0" smtClean="0"/>
              <a:t>核心容器，据项目需求进行自由扩展</a:t>
            </a:r>
            <a:endParaRPr kumimoji="1" lang="en-US" altLang="zh-CN" sz="32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901532"/>
            <a:ext cx="8610600" cy="1293028"/>
          </a:xfrm>
        </p:spPr>
        <p:txBody>
          <a:bodyPr>
            <a:normAutofit/>
          </a:bodyPr>
          <a:lstStyle/>
          <a:p>
            <a:pPr algn="l"/>
            <a:r>
              <a:rPr kumimoji="1" lang="zh-CN" altLang="en-US" sz="4800" dirty="0" smtClean="0"/>
              <a:t>目录</a:t>
            </a:r>
            <a:endParaRPr kumimoji="1" lang="zh-CN" altLang="en-US" sz="4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663440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en-US" altLang="zh-CN" sz="3200" dirty="0" smtClean="0"/>
              <a:t>spring</a:t>
            </a:r>
            <a:r>
              <a:rPr kumimoji="1" lang="zh-CN" altLang="en-US" sz="3200" dirty="0" smtClean="0"/>
              <a:t>生态系统简价</a:t>
            </a:r>
            <a:endParaRPr kumimoji="1" lang="en-US" altLang="zh-CN" sz="3200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sz="3200" dirty="0"/>
              <a:t>s</a:t>
            </a:r>
            <a:r>
              <a:rPr kumimoji="1" lang="en-US" altLang="zh-CN" sz="3200" dirty="0" smtClean="0"/>
              <a:t>pring</a:t>
            </a:r>
            <a:r>
              <a:rPr kumimoji="1" lang="zh-CN" altLang="en-US" sz="3200" dirty="0" smtClean="0"/>
              <a:t> 核心容器</a:t>
            </a:r>
            <a:endParaRPr kumimoji="1" lang="en-US" altLang="zh-CN" sz="3200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sz="3200" dirty="0" smtClean="0"/>
              <a:t>spring </a:t>
            </a:r>
            <a:r>
              <a:rPr kumimoji="1" lang="zh-CN" altLang="en-US" sz="3200" dirty="0" smtClean="0"/>
              <a:t>扩展应用</a:t>
            </a:r>
            <a:endParaRPr kumimoji="1" lang="en-US" altLang="zh-CN" sz="3200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sz="3200" dirty="0" smtClean="0"/>
              <a:t>回顾总结</a:t>
            </a:r>
            <a:endParaRPr kumimoji="1" lang="en-US" altLang="zh-CN" sz="3200" dirty="0" smtClean="0"/>
          </a:p>
          <a:p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692" y="169704"/>
            <a:ext cx="8610600" cy="989899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/>
              <a:t>spring</a:t>
            </a:r>
            <a:r>
              <a:rPr kumimoji="1" lang="zh-CN" altLang="en-US" dirty="0"/>
              <a:t>生态系统简价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1026" name="Picture 2" descr="KioL1mpFWmQb0XIAACYUzSkVmY090.pn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1601" y="1773794"/>
            <a:ext cx="5178991" cy="4017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线箭头连接符 6"/>
          <p:cNvCxnSpPr/>
          <p:nvPr/>
        </p:nvCxnSpPr>
        <p:spPr>
          <a:xfrm>
            <a:off x="2057400" y="2843213"/>
            <a:ext cx="914400" cy="914400"/>
          </a:xfrm>
          <a:prstGeom prst="straightConnector1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内容占位符 1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410200" y="1748631"/>
            <a:ext cx="6692899" cy="4017963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143000" y="2451100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238692" y="1241981"/>
            <a:ext cx="2275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spring</a:t>
            </a:r>
            <a:r>
              <a:rPr kumimoji="1" lang="zh-CN" altLang="en-US" dirty="0" smtClean="0"/>
              <a:t>基本生态</a:t>
            </a:r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5499100" y="1318220"/>
            <a:ext cx="289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 smtClean="0"/>
              <a:t>springcloud</a:t>
            </a:r>
            <a:r>
              <a:rPr kumimoji="1" lang="zh-CN" altLang="en-US" dirty="0" smtClean="0"/>
              <a:t>生态图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825500" y="0"/>
            <a:ext cx="8343900" cy="812800"/>
          </a:xfrm>
        </p:spPr>
        <p:txBody>
          <a:bodyPr/>
          <a:lstStyle/>
          <a:p>
            <a:pPr algn="l"/>
            <a:r>
              <a:rPr kumimoji="1" lang="en-US" altLang="zh-CN" dirty="0" smtClean="0"/>
              <a:t>Spring </a:t>
            </a:r>
            <a:r>
              <a:rPr kumimoji="1" lang="zh-CN" altLang="en-US" dirty="0" smtClean="0"/>
              <a:t>基础生态模块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71500" y="812800"/>
            <a:ext cx="10947400" cy="5943600"/>
          </a:xfrm>
        </p:spPr>
        <p:txBody>
          <a:bodyPr>
            <a:normAutofit/>
          </a:bodyPr>
          <a:lstStyle/>
          <a:p>
            <a:pPr marL="0" indent="0" latinLnBrk="1">
              <a:buNone/>
            </a:pPr>
            <a:endParaRPr lang="en-US" altLang="zh-CN" sz="1600" dirty="0" smtClean="0"/>
          </a:p>
          <a:p>
            <a:pPr marL="0" indent="0" latinLnBrk="1">
              <a:buNone/>
            </a:pPr>
            <a:r>
              <a:rPr lang="zh-CN" altLang="en-US" sz="1600" dirty="0" smtClean="0"/>
              <a:t>一、核心</a:t>
            </a:r>
            <a:r>
              <a:rPr lang="zh-CN" altLang="en-US" sz="1600" dirty="0"/>
              <a:t>容器</a:t>
            </a:r>
            <a:r>
              <a:rPr lang="en-US" altLang="zh-CN" sz="1600" dirty="0"/>
              <a:t>(core container</a:t>
            </a:r>
            <a:r>
              <a:rPr lang="en-US" altLang="zh-CN" sz="1600" dirty="0" smtClean="0"/>
              <a:t>)</a:t>
            </a:r>
          </a:p>
          <a:p>
            <a:pPr marL="0" indent="0" latinLnBrk="1">
              <a:buNone/>
            </a:pPr>
            <a:r>
              <a:rPr lang="en-US" altLang="zh-CN" sz="1600" dirty="0" smtClean="0"/>
              <a:t>Spring-core:</a:t>
            </a:r>
            <a:r>
              <a:rPr lang="zh-CN" altLang="en-US" sz="1600" dirty="0" smtClean="0"/>
              <a:t>核心工具类，</a:t>
            </a:r>
            <a:r>
              <a:rPr lang="en-US" altLang="zh-CN" sz="1600" dirty="0" smtClean="0"/>
              <a:t>spring</a:t>
            </a:r>
            <a:r>
              <a:rPr lang="zh-CN" altLang="en-US" sz="1600" dirty="0" smtClean="0"/>
              <a:t>其他模块大量使用</a:t>
            </a:r>
            <a:r>
              <a:rPr lang="en-US" altLang="zh-CN" sz="1600" dirty="0" smtClean="0"/>
              <a:t>spring-core</a:t>
            </a:r>
            <a:r>
              <a:rPr lang="zh-CN" altLang="en-US" sz="1600" dirty="0" smtClean="0"/>
              <a:t>；</a:t>
            </a:r>
            <a:endParaRPr lang="en-US" altLang="zh-CN" sz="1600" dirty="0" smtClean="0"/>
          </a:p>
          <a:p>
            <a:pPr marL="0" indent="0" latinLnBrk="1">
              <a:buNone/>
            </a:pPr>
            <a:r>
              <a:rPr lang="en-US" altLang="zh-CN" sz="1600" dirty="0" err="1" smtClean="0"/>
              <a:t>Spring-beans:spring</a:t>
            </a:r>
            <a:r>
              <a:rPr lang="zh-CN" altLang="en-US" sz="1600" dirty="0"/>
              <a:t>定义</a:t>
            </a:r>
            <a:r>
              <a:rPr lang="en-US" altLang="zh-CN" sz="1600" dirty="0"/>
              <a:t>bean</a:t>
            </a:r>
            <a:r>
              <a:rPr lang="zh-CN" altLang="en-US" sz="1600" dirty="0"/>
              <a:t>的支持；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Spring-context:</a:t>
            </a:r>
            <a:r>
              <a:rPr lang="zh-CN" altLang="en-US" sz="1600" dirty="0"/>
              <a:t>运行时</a:t>
            </a:r>
            <a:r>
              <a:rPr lang="en-US" altLang="zh-CN" sz="1600" dirty="0"/>
              <a:t>spring</a:t>
            </a:r>
            <a:r>
              <a:rPr lang="zh-CN" altLang="en-US" sz="1600" dirty="0"/>
              <a:t>容器；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 err="1"/>
              <a:t>Spring-context-support:spring</a:t>
            </a:r>
            <a:r>
              <a:rPr lang="zh-CN" altLang="en-US" sz="1600" dirty="0"/>
              <a:t>容器对第三方包的集成支持；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Spring-expression:</a:t>
            </a:r>
            <a:r>
              <a:rPr lang="zh-CN" altLang="en-US" sz="1600" dirty="0"/>
              <a:t>使用表达式语言在运行时查询和操作对象</a:t>
            </a:r>
            <a:r>
              <a:rPr lang="zh-CN" altLang="en-US" sz="1600" dirty="0" smtClean="0"/>
              <a:t>。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zh-CN" altLang="en-US" sz="1600" dirty="0" smtClean="0"/>
              <a:t>二、</a:t>
            </a:r>
            <a:r>
              <a:rPr lang="en-US" altLang="zh-CN" sz="1600" dirty="0" smtClean="0"/>
              <a:t>AOP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Spring-AOP:</a:t>
            </a:r>
            <a:r>
              <a:rPr lang="zh-CN" altLang="en-US" sz="1600" dirty="0"/>
              <a:t>基于代理的</a:t>
            </a:r>
            <a:r>
              <a:rPr lang="en-US" altLang="zh-CN" sz="1600" dirty="0"/>
              <a:t>AOP</a:t>
            </a:r>
            <a:r>
              <a:rPr lang="zh-CN" altLang="en-US" sz="1600" dirty="0"/>
              <a:t>支持；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Spring-aspects:</a:t>
            </a:r>
            <a:r>
              <a:rPr lang="zh-CN" altLang="en-US" sz="1600" dirty="0"/>
              <a:t>基于</a:t>
            </a:r>
            <a:r>
              <a:rPr lang="en-US" altLang="zh-CN" sz="1600" dirty="0" err="1"/>
              <a:t>aspectJ</a:t>
            </a:r>
            <a:r>
              <a:rPr lang="zh-CN" altLang="en-US" sz="1600" dirty="0"/>
              <a:t>的</a:t>
            </a:r>
            <a:r>
              <a:rPr lang="en-US" altLang="zh-CN" sz="1600" dirty="0"/>
              <a:t>AOP</a:t>
            </a:r>
            <a:r>
              <a:rPr lang="zh-CN" altLang="en-US" sz="1600" dirty="0"/>
              <a:t>支持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pPr marL="0" indent="0" latinLnBrk="1">
              <a:buNone/>
            </a:pPr>
            <a:r>
              <a:rPr lang="zh-CN" altLang="en-US" sz="1600" dirty="0" smtClean="0"/>
              <a:t>三、消息</a:t>
            </a:r>
            <a:r>
              <a:rPr lang="en-US" altLang="zh-CN" sz="1600" dirty="0"/>
              <a:t>(Messaging)</a:t>
            </a:r>
          </a:p>
          <a:p>
            <a:pPr marL="0" indent="0" latinLnBrk="1">
              <a:buNone/>
            </a:pPr>
            <a:r>
              <a:rPr lang="en-US" altLang="zh-CN" sz="1600" dirty="0"/>
              <a:t>Spring-messaging:</a:t>
            </a:r>
            <a:r>
              <a:rPr lang="zh-CN" altLang="en-US" sz="1600" dirty="0"/>
              <a:t>对消息架构和协议的支持</a:t>
            </a:r>
            <a:r>
              <a:rPr lang="zh-CN" altLang="en-US" sz="1600" dirty="0" smtClean="0"/>
              <a:t>。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zh-CN" altLang="en-US" sz="1600" dirty="0" smtClean="0"/>
              <a:t>四、</a:t>
            </a:r>
            <a:r>
              <a:rPr lang="en-US" altLang="zh-CN" sz="1600" dirty="0" smtClean="0"/>
              <a:t>WEB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Spring-web:</a:t>
            </a:r>
            <a:r>
              <a:rPr lang="zh-CN" altLang="en-US" sz="1600" dirty="0"/>
              <a:t>提供基础的</a:t>
            </a:r>
            <a:r>
              <a:rPr lang="en-US" altLang="zh-CN" sz="1600" dirty="0"/>
              <a:t>WEB</a:t>
            </a:r>
            <a:r>
              <a:rPr lang="zh-CN" altLang="en-US" sz="1600" dirty="0"/>
              <a:t>集成的功能，在</a:t>
            </a:r>
            <a:r>
              <a:rPr lang="en-US" altLang="zh-CN" sz="1600" dirty="0"/>
              <a:t>WEB</a:t>
            </a:r>
            <a:r>
              <a:rPr lang="zh-CN" altLang="en-US" sz="1600" dirty="0"/>
              <a:t>项目中提供</a:t>
            </a:r>
            <a:r>
              <a:rPr lang="en-US" altLang="zh-CN" sz="1600" dirty="0"/>
              <a:t>spring</a:t>
            </a:r>
            <a:r>
              <a:rPr lang="zh-CN" altLang="en-US" sz="1600" dirty="0"/>
              <a:t>的容器；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</a:t>
            </a:r>
            <a:r>
              <a:rPr lang="en-US" altLang="zh-CN" sz="1600" dirty="0" err="1"/>
              <a:t>webmvc</a:t>
            </a:r>
            <a:r>
              <a:rPr lang="en-US" altLang="zh-CN" sz="1600" dirty="0"/>
              <a:t>:</a:t>
            </a:r>
            <a:r>
              <a:rPr lang="zh-CN" altLang="en-US" sz="1600" dirty="0"/>
              <a:t>提供基于</a:t>
            </a:r>
            <a:r>
              <a:rPr lang="en-US" altLang="zh-CN" sz="1600" dirty="0"/>
              <a:t>servlet</a:t>
            </a:r>
            <a:r>
              <a:rPr lang="zh-CN" altLang="en-US" sz="1600" dirty="0"/>
              <a:t>的</a:t>
            </a:r>
            <a:r>
              <a:rPr lang="en-US" altLang="zh-CN" sz="1600" dirty="0"/>
              <a:t>spring MVC</a:t>
            </a:r>
            <a:r>
              <a:rPr lang="zh-CN" altLang="en-US" sz="1600" dirty="0"/>
              <a:t>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</a:t>
            </a:r>
            <a:r>
              <a:rPr lang="en-US" altLang="zh-CN" sz="1600" dirty="0" err="1"/>
              <a:t>websocket</a:t>
            </a:r>
            <a:r>
              <a:rPr lang="en-US" altLang="zh-CN" sz="1600" dirty="0"/>
              <a:t>:</a:t>
            </a:r>
            <a:r>
              <a:rPr lang="zh-CN" altLang="en-US" sz="1600" dirty="0"/>
              <a:t>提供</a:t>
            </a:r>
            <a:r>
              <a:rPr lang="en-US" altLang="zh-CN" sz="1600" dirty="0" err="1"/>
              <a:t>websocket</a:t>
            </a:r>
            <a:r>
              <a:rPr lang="zh-CN" altLang="en-US" sz="1600" dirty="0"/>
              <a:t>功能；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</a:t>
            </a:r>
            <a:r>
              <a:rPr lang="en-US" altLang="zh-CN" sz="1600" dirty="0" err="1"/>
              <a:t>webmvc</a:t>
            </a:r>
            <a:r>
              <a:rPr lang="en-US" altLang="zh-CN" sz="1600" dirty="0"/>
              <a:t>-portlet:</a:t>
            </a:r>
            <a:r>
              <a:rPr lang="zh-CN" altLang="en-US" sz="1600" dirty="0"/>
              <a:t>提供</a:t>
            </a:r>
            <a:r>
              <a:rPr lang="en-US" altLang="zh-CN" sz="1600" dirty="0"/>
              <a:t>portlet</a:t>
            </a:r>
            <a:r>
              <a:rPr lang="zh-CN" altLang="en-US" sz="1600" dirty="0"/>
              <a:t>环境支持。</a:t>
            </a:r>
            <a:endParaRPr lang="en-US" altLang="zh-CN" sz="1600" dirty="0"/>
          </a:p>
          <a:p>
            <a:pPr marL="0" indent="0" latinLnBrk="1">
              <a:buNone/>
            </a:pPr>
            <a:endParaRPr lang="en-US" altLang="zh-CN" sz="1600" dirty="0"/>
          </a:p>
          <a:p>
            <a:pPr marL="0" indent="0">
              <a:buNone/>
            </a:pPr>
            <a:endParaRPr kumimoji="1" lang="zh-CN" alt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4298" y="187841"/>
            <a:ext cx="8610600" cy="705294"/>
          </a:xfrm>
        </p:spPr>
        <p:txBody>
          <a:bodyPr/>
          <a:lstStyle/>
          <a:p>
            <a:pPr marL="514350" indent="-514350" algn="l"/>
            <a:r>
              <a:rPr kumimoji="1" lang="en-US" altLang="zh-CN" dirty="0"/>
              <a:t>spring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核心分解</a:t>
            </a:r>
            <a:endParaRPr kumimoji="1" lang="en-US" alt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>
          <a:xfrm>
            <a:off x="350884" y="1034297"/>
            <a:ext cx="906416" cy="33611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kumimoji="1" lang="zh-CN" altLang="en-US" sz="1400" dirty="0" smtClean="0"/>
              <a:t>关建接口</a:t>
            </a:r>
            <a:endParaRPr kumimoji="1" lang="zh-CN" altLang="en-US" sz="140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350884" y="1575368"/>
            <a:ext cx="5646691" cy="4643317"/>
          </a:xfrm>
          <a:solidFill>
            <a:schemeClr val="accent6">
              <a:alpha val="16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400" dirty="0" smtClean="0"/>
              <a:t>1.Resource</a:t>
            </a:r>
          </a:p>
          <a:p>
            <a:pPr marL="0" indent="0">
              <a:buNone/>
            </a:pPr>
            <a:r>
              <a:rPr lang="zh-CN" altLang="en-US" sz="1400" dirty="0" smtClean="0"/>
              <a:t>资源接口</a:t>
            </a:r>
            <a:r>
              <a:rPr lang="en-US" altLang="zh-CN" sz="1400" dirty="0" smtClean="0"/>
              <a:t>:</a:t>
            </a:r>
            <a:r>
              <a:rPr lang="zh-CN" altLang="en-US" sz="1400" dirty="0" smtClean="0"/>
              <a:t>用于封装配置</a:t>
            </a:r>
            <a:r>
              <a:rPr lang="en-US" altLang="zh-CN" sz="1400" dirty="0" err="1" smtClean="0"/>
              <a:t>beandinition</a:t>
            </a:r>
            <a:r>
              <a:rPr lang="zh-CN" altLang="en-US" sz="1400" dirty="0" smtClean="0"/>
              <a:t>资源</a:t>
            </a:r>
            <a:r>
              <a:rPr lang="en-US" altLang="zh-CN" sz="1400" dirty="0" smtClean="0"/>
              <a:t>,</a:t>
            </a:r>
            <a:r>
              <a:rPr lang="zh-CN" altLang="en-US" sz="1400" dirty="0" smtClean="0"/>
              <a:t>如</a:t>
            </a:r>
            <a:r>
              <a:rPr lang="en-US" altLang="zh-CN" sz="1400" dirty="0" err="1" smtClean="0"/>
              <a:t>xml,properties</a:t>
            </a:r>
            <a:r>
              <a:rPr lang="zh-CN" altLang="en-US" sz="1400" dirty="0" smtClean="0"/>
              <a:t>或网络资源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 smtClean="0"/>
              <a:t>2.BeanDefinitionReader</a:t>
            </a:r>
          </a:p>
          <a:p>
            <a:pPr marL="0" indent="0">
              <a:buNone/>
            </a:pPr>
            <a:r>
              <a:rPr lang="zh-CN" altLang="en-US" sz="1400" dirty="0" smtClean="0"/>
              <a:t>作用解释</a:t>
            </a:r>
            <a:r>
              <a:rPr lang="en-US" altLang="zh-CN" sz="1400" dirty="0" err="1" smtClean="0"/>
              <a:t>Resoure</a:t>
            </a:r>
            <a:r>
              <a:rPr lang="zh-CN" altLang="en-US" sz="1400" dirty="0" smtClean="0"/>
              <a:t>信息封装成</a:t>
            </a:r>
            <a:r>
              <a:rPr lang="en-US" altLang="zh-CN" sz="1400" dirty="0" err="1" smtClean="0"/>
              <a:t>BeanDefinition</a:t>
            </a:r>
            <a:r>
              <a:rPr lang="en-US" altLang="zh-CN" sz="1400" dirty="0" smtClean="0"/>
              <a:t>,</a:t>
            </a:r>
            <a:r>
              <a:rPr lang="zh-CN" altLang="en-US" sz="1400" dirty="0" smtClean="0"/>
              <a:t>并将</a:t>
            </a:r>
            <a:r>
              <a:rPr lang="en-US" altLang="zh-CN" sz="1400" dirty="0" err="1" smtClean="0"/>
              <a:t>beanDefinition</a:t>
            </a:r>
            <a:r>
              <a:rPr lang="zh-CN" altLang="en-US" sz="1400" dirty="0" smtClean="0"/>
              <a:t>注册到</a:t>
            </a:r>
            <a:r>
              <a:rPr lang="en-US" altLang="zh-CN" sz="1400" dirty="0" err="1" smtClean="0"/>
              <a:t>BeandefinitionRegistry</a:t>
            </a:r>
            <a:r>
              <a:rPr lang="en-US" altLang="zh-CN" sz="1400" dirty="0" smtClean="0"/>
              <a:t>)</a:t>
            </a:r>
          </a:p>
          <a:p>
            <a:pPr marL="0" indent="0">
              <a:buNone/>
            </a:pPr>
            <a:r>
              <a:rPr lang="en-US" altLang="zh-CN" sz="1400" dirty="0" smtClean="0"/>
              <a:t>3.BeanDefinition</a:t>
            </a:r>
          </a:p>
          <a:p>
            <a:pPr marL="0" indent="0">
              <a:buNone/>
            </a:pPr>
            <a:r>
              <a:rPr lang="en-US" altLang="zh-CN" sz="1400" dirty="0" smtClean="0"/>
              <a:t>(</a:t>
            </a:r>
            <a:r>
              <a:rPr lang="zh-CN" altLang="en-US" sz="1400" dirty="0" smtClean="0"/>
              <a:t>跟名称一样，用于定义</a:t>
            </a:r>
            <a:r>
              <a:rPr lang="en-US" altLang="zh-CN" sz="1400" dirty="0" smtClean="0"/>
              <a:t>bean</a:t>
            </a:r>
            <a:r>
              <a:rPr lang="zh-CN" altLang="en-US" sz="1400" dirty="0" smtClean="0"/>
              <a:t>的元数据</a:t>
            </a:r>
            <a:r>
              <a:rPr lang="en-US" altLang="zh-CN" sz="1400" dirty="0" smtClean="0"/>
              <a:t>,</a:t>
            </a:r>
            <a:r>
              <a:rPr lang="zh-CN" altLang="en-US" sz="1400" dirty="0" smtClean="0"/>
              <a:t>内包含用于创建</a:t>
            </a:r>
            <a:r>
              <a:rPr lang="en-US" altLang="zh-CN" sz="1400" dirty="0" smtClean="0"/>
              <a:t>java bean</a:t>
            </a:r>
            <a:r>
              <a:rPr lang="zh-CN" altLang="en-US" sz="1400" dirty="0" smtClean="0"/>
              <a:t>的类信息，及属性信息等</a:t>
            </a:r>
            <a:r>
              <a:rPr lang="en-US" altLang="zh-CN" sz="1400" dirty="0" smtClean="0"/>
              <a:t>)</a:t>
            </a:r>
          </a:p>
          <a:p>
            <a:pPr marL="0" indent="0">
              <a:buNone/>
            </a:pPr>
            <a:r>
              <a:rPr lang="en-US" altLang="zh-CN" sz="1400" dirty="0" smtClean="0"/>
              <a:t>4.BeanDefinitionRegistry</a:t>
            </a:r>
          </a:p>
          <a:p>
            <a:pPr marL="0" indent="0">
              <a:buNone/>
            </a:pPr>
            <a:r>
              <a:rPr lang="en-US" altLang="zh-CN" sz="1400" dirty="0" smtClean="0"/>
              <a:t>(</a:t>
            </a:r>
            <a:r>
              <a:rPr lang="zh-CN" altLang="en-US" sz="1400" dirty="0" smtClean="0"/>
              <a:t>主要作用是保存</a:t>
            </a:r>
            <a:r>
              <a:rPr lang="en-US" altLang="zh-CN" sz="1400" dirty="0" err="1" smtClean="0"/>
              <a:t>beanDefinition</a:t>
            </a:r>
            <a:r>
              <a:rPr lang="en-US" altLang="zh-CN" sz="1400" dirty="0" smtClean="0"/>
              <a:t>)</a:t>
            </a:r>
          </a:p>
          <a:p>
            <a:pPr marL="0" indent="0">
              <a:buNone/>
            </a:pPr>
            <a:r>
              <a:rPr lang="en-US" altLang="zh-CN" sz="1400" dirty="0" smtClean="0"/>
              <a:t>5.BeanFactory</a:t>
            </a:r>
          </a:p>
          <a:p>
            <a:pPr marL="0" indent="0">
              <a:buNone/>
            </a:pPr>
            <a:r>
              <a:rPr lang="en-US" altLang="zh-CN" sz="1400" dirty="0" smtClean="0"/>
              <a:t>(</a:t>
            </a:r>
            <a:r>
              <a:rPr lang="zh-CN" altLang="en-US" sz="1400" dirty="0" smtClean="0"/>
              <a:t>主要作用利用</a:t>
            </a:r>
            <a:r>
              <a:rPr lang="en-US" altLang="zh-CN" sz="1400" dirty="0" err="1" smtClean="0"/>
              <a:t>BeanDefinition</a:t>
            </a:r>
            <a:r>
              <a:rPr lang="zh-CN" altLang="en-US" sz="1400" dirty="0" smtClean="0"/>
              <a:t>创建</a:t>
            </a:r>
            <a:r>
              <a:rPr lang="en-US" altLang="zh-CN" sz="1400" dirty="0" smtClean="0"/>
              <a:t>java bean)</a:t>
            </a:r>
          </a:p>
          <a:p>
            <a:pPr marL="0" indent="0">
              <a:buNone/>
            </a:pPr>
            <a:endParaRPr lang="en-US" altLang="zh-CN" sz="140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21400" y="1098092"/>
            <a:ext cx="1879600" cy="272319"/>
          </a:xfrm>
          <a:solidFill>
            <a:schemeClr val="accent6"/>
          </a:solidFill>
        </p:spPr>
        <p:txBody>
          <a:bodyPr>
            <a:normAutofit fontScale="85000" lnSpcReduction="10000"/>
          </a:bodyPr>
          <a:lstStyle/>
          <a:p>
            <a:r>
              <a:rPr kumimoji="1" lang="zh-CN" altLang="en-US" sz="1400" dirty="0" smtClean="0"/>
              <a:t>关建接口对应的部分实现</a:t>
            </a:r>
            <a:endParaRPr kumimoji="1" lang="zh-CN" altLang="en-US" sz="1400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21400" y="1575368"/>
            <a:ext cx="5384800" cy="4643317"/>
          </a:xfrm>
          <a:solidFill>
            <a:schemeClr val="accent6">
              <a:alpha val="19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altLang="zh-CN" sz="1400" dirty="0" smtClean="0"/>
              <a:t>1.ClassPathResource</a:t>
            </a:r>
          </a:p>
          <a:p>
            <a:pPr marL="0" indent="0">
              <a:buNone/>
            </a:pPr>
            <a:r>
              <a:rPr lang="zh-CN" altLang="en-US" sz="1400" dirty="0" smtClean="0"/>
              <a:t>用于加载类路径下的资源文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 smtClean="0"/>
              <a:t>2.XmlBeanDefinitionReader</a:t>
            </a:r>
          </a:p>
          <a:p>
            <a:pPr marL="0" indent="0">
              <a:buNone/>
            </a:pPr>
            <a:r>
              <a:rPr lang="zh-CN" altLang="en-US" sz="1400" dirty="0" smtClean="0"/>
              <a:t>作用于解释通过</a:t>
            </a:r>
            <a:r>
              <a:rPr lang="en-US" altLang="zh-CN" sz="1400" dirty="0" smtClean="0"/>
              <a:t>xml</a:t>
            </a:r>
            <a:r>
              <a:rPr lang="zh-CN" altLang="en-US" sz="1400" dirty="0" smtClean="0"/>
              <a:t>配置的</a:t>
            </a:r>
            <a:r>
              <a:rPr lang="en-US" altLang="zh-CN" sz="1400" dirty="0" err="1" smtClean="0"/>
              <a:t>beandinition</a:t>
            </a:r>
            <a:r>
              <a:rPr lang="en-US" altLang="zh-CN" sz="1400" dirty="0" smtClean="0"/>
              <a:t>,</a:t>
            </a:r>
            <a:r>
              <a:rPr lang="zh-CN" altLang="en-US" sz="1400" dirty="0" smtClean="0"/>
              <a:t>将创建对应的</a:t>
            </a:r>
            <a:r>
              <a:rPr lang="en-US" altLang="zh-CN" sz="1400" dirty="0" err="1" smtClean="0"/>
              <a:t>beandefinition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 smtClean="0"/>
              <a:t>3.GenericBeanDefinition</a:t>
            </a:r>
          </a:p>
          <a:p>
            <a:pPr marL="0" indent="0">
              <a:buNone/>
            </a:pPr>
            <a:r>
              <a:rPr lang="en-US" altLang="zh-CN" sz="1400" dirty="0" err="1" smtClean="0"/>
              <a:t>beandifinition</a:t>
            </a:r>
            <a:r>
              <a:rPr lang="zh-CN" altLang="en-US" sz="1400" dirty="0" smtClean="0"/>
              <a:t>的一个通用实现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 smtClean="0"/>
              <a:t>4.DefaultListableBeanFactory</a:t>
            </a:r>
          </a:p>
          <a:p>
            <a:pPr marL="0" indent="0">
              <a:buNone/>
            </a:pPr>
            <a:r>
              <a:rPr lang="en-US" altLang="zh-CN" sz="1400" dirty="0" smtClean="0"/>
              <a:t>registry</a:t>
            </a:r>
            <a:r>
              <a:rPr lang="zh-CN" altLang="en-US" sz="1400" dirty="0" smtClean="0"/>
              <a:t>的默认实现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 smtClean="0"/>
              <a:t>5.DefaultListableBeanFactory</a:t>
            </a:r>
          </a:p>
          <a:p>
            <a:pPr marL="0" indent="0">
              <a:buNone/>
            </a:pPr>
            <a:r>
              <a:rPr lang="en-US" altLang="zh-CN" sz="1400" dirty="0" err="1" smtClean="0"/>
              <a:t>beanfactory</a:t>
            </a:r>
            <a:r>
              <a:rPr lang="zh-CN" altLang="en-US" sz="1400" dirty="0" smtClean="0"/>
              <a:t>的默认实现</a:t>
            </a:r>
            <a:endParaRPr lang="en-US" altLang="zh-CN" sz="1400" dirty="0" smtClean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561" y="0"/>
            <a:ext cx="8548977" cy="528487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 smtClean="0"/>
              <a:t>BEAN</a:t>
            </a:r>
            <a:r>
              <a:rPr kumimoji="1" lang="zh-CN" altLang="en-US" dirty="0" smtClean="0"/>
              <a:t>实例化流程</a:t>
            </a:r>
            <a:endParaRPr kumimoji="1"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8252"/>
            <a:ext cx="11344753" cy="50359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0"/>
            <a:ext cx="8610600" cy="721527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dirty="0" smtClean="0"/>
              <a:t>xml </a:t>
            </a:r>
            <a:r>
              <a:rPr kumimoji="1" lang="zh-CN" altLang="en-US" dirty="0" smtClean="0"/>
              <a:t>解释过程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一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0" y="836200"/>
            <a:ext cx="1562100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默认标签解释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6228"/>
            <a:ext cx="10058400" cy="474215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0"/>
            <a:ext cx="8610600" cy="721527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dirty="0" smtClean="0"/>
              <a:t>xml </a:t>
            </a:r>
            <a:r>
              <a:rPr kumimoji="1" lang="zh-CN" altLang="en-US" dirty="0" smtClean="0"/>
              <a:t>解释过程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二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0" y="880947"/>
            <a:ext cx="1801587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自定义标签</a:t>
            </a:r>
            <a:r>
              <a:rPr kumimoji="1" lang="zh-CN" altLang="en-US" dirty="0" smtClean="0"/>
              <a:t>解释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84299"/>
            <a:ext cx="12156781" cy="40640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水汽尾迹">
  <a:themeElements>
    <a:clrScheme name="水汽尾迹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水汽尾迹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汽尾迹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189</TotalTime>
  <Words>1172</Words>
  <Application>Microsoft Macintosh PowerPoint</Application>
  <PresentationFormat>宽屏</PresentationFormat>
  <Paragraphs>140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4" baseType="lpstr">
      <vt:lpstr>Century Gothic</vt:lpstr>
      <vt:lpstr>DengXian</vt:lpstr>
      <vt:lpstr>宋体</vt:lpstr>
      <vt:lpstr>Arial</vt:lpstr>
      <vt:lpstr>水汽尾迹</vt:lpstr>
      <vt:lpstr>Spring核心源码与应用扩展</vt:lpstr>
      <vt:lpstr>目标</vt:lpstr>
      <vt:lpstr>目录</vt:lpstr>
      <vt:lpstr>spring生态系统简价 </vt:lpstr>
      <vt:lpstr>Spring 基础生态模块</vt:lpstr>
      <vt:lpstr>spring 核心分解</vt:lpstr>
      <vt:lpstr>BEAN实例化流程</vt:lpstr>
      <vt:lpstr>xml 解释过程(一)</vt:lpstr>
      <vt:lpstr>xml 解释过程(二)</vt:lpstr>
      <vt:lpstr>Java bean 创建过程</vt:lpstr>
      <vt:lpstr> 多个BeanProcessor处理过程  </vt:lpstr>
      <vt:lpstr>核心容器扩展接口</vt:lpstr>
      <vt:lpstr> 扩展接口小实践  </vt:lpstr>
      <vt:lpstr> 扩展实践-rocketmq-声明式发布订阅 </vt:lpstr>
      <vt:lpstr> 自定义标签  </vt:lpstr>
      <vt:lpstr>Spring Mybatis 多数据源设计  </vt:lpstr>
      <vt:lpstr> 数据源路由分析流程图 </vt:lpstr>
      <vt:lpstr>多数据源实现步骤</vt:lpstr>
      <vt:lpstr>InitializingBean应用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Spring核心源码与扩展</dc:title>
  <dc:creator>450463362@qq.com</dc:creator>
  <cp:lastModifiedBy>450463362@qq.com</cp:lastModifiedBy>
  <cp:revision>122</cp:revision>
  <dcterms:created xsi:type="dcterms:W3CDTF">2019-06-06T16:17:00Z</dcterms:created>
  <dcterms:modified xsi:type="dcterms:W3CDTF">2019-07-23T16:35:45Z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2052-10.8.0.5800</vt:lpwstr>
  </property>
</Properties>
</file>

<file path=docProps/thumbnail.jpeg>
</file>